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7" r:id="rId2"/>
    <p:sldId id="256" r:id="rId3"/>
    <p:sldId id="259" r:id="rId4"/>
    <p:sldId id="260" r:id="rId5"/>
    <p:sldId id="261" r:id="rId6"/>
    <p:sldId id="262" r:id="rId7"/>
    <p:sldId id="263" r:id="rId8"/>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p>
            <a:fld id="{C59A701F-CAF9-43F1-AB29-28F03FD385FA}" type="datetimeFigureOut">
              <a:rPr lang="ro-RO" smtClean="0"/>
              <a:t>13.10.2011</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3DE6087B-0883-4ED9-8FEA-EB9F21B47740}" type="slidenum">
              <a:rPr lang="ro-RO" smtClean="0"/>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p>
            <a:fld id="{C59A701F-CAF9-43F1-AB29-28F03FD385FA}" type="datetimeFigureOut">
              <a:rPr lang="ro-RO" smtClean="0"/>
              <a:t>13.10.2011</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3DE6087B-0883-4ED9-8FEA-EB9F21B47740}" type="slidenum">
              <a:rPr lang="ro-RO" smtClean="0"/>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p>
            <a:fld id="{C59A701F-CAF9-43F1-AB29-28F03FD385FA}" type="datetimeFigureOut">
              <a:rPr lang="ro-RO" smtClean="0"/>
              <a:t>13.10.2011</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3DE6087B-0883-4ED9-8FEA-EB9F21B47740}" type="slidenum">
              <a:rPr lang="ro-RO" smtClean="0"/>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p>
            <a:fld id="{C59A701F-CAF9-43F1-AB29-28F03FD385FA}" type="datetimeFigureOut">
              <a:rPr lang="ro-RO" smtClean="0"/>
              <a:t>13.10.2011</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3DE6087B-0883-4ED9-8FEA-EB9F21B47740}" type="slidenum">
              <a:rPr lang="ro-RO" smtClean="0"/>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9A701F-CAF9-43F1-AB29-28F03FD385FA}" type="datetimeFigureOut">
              <a:rPr lang="ro-RO" smtClean="0"/>
              <a:t>13.10.2011</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3DE6087B-0883-4ED9-8FEA-EB9F21B47740}" type="slidenum">
              <a:rPr lang="ro-RO" smtClean="0"/>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4"/>
          <p:cNvSpPr>
            <a:spLocks noGrp="1"/>
          </p:cNvSpPr>
          <p:nvPr>
            <p:ph type="dt" sz="half" idx="10"/>
          </p:nvPr>
        </p:nvSpPr>
        <p:spPr/>
        <p:txBody>
          <a:bodyPr/>
          <a:lstStyle/>
          <a:p>
            <a:fld id="{C59A701F-CAF9-43F1-AB29-28F03FD385FA}" type="datetimeFigureOut">
              <a:rPr lang="ro-RO" smtClean="0"/>
              <a:t>13.10.2011</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3DE6087B-0883-4ED9-8FEA-EB9F21B47740}" type="slidenum">
              <a:rPr lang="ro-RO" smtClean="0"/>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6"/>
          <p:cNvSpPr>
            <a:spLocks noGrp="1"/>
          </p:cNvSpPr>
          <p:nvPr>
            <p:ph type="dt" sz="half" idx="10"/>
          </p:nvPr>
        </p:nvSpPr>
        <p:spPr/>
        <p:txBody>
          <a:bodyPr/>
          <a:lstStyle/>
          <a:p>
            <a:fld id="{C59A701F-CAF9-43F1-AB29-28F03FD385FA}" type="datetimeFigureOut">
              <a:rPr lang="ro-RO" smtClean="0"/>
              <a:t>13.10.2011</a:t>
            </a:fld>
            <a:endParaRPr lang="ro-RO"/>
          </a:p>
        </p:txBody>
      </p:sp>
      <p:sp>
        <p:nvSpPr>
          <p:cNvPr id="8" name="Footer Placeholder 7"/>
          <p:cNvSpPr>
            <a:spLocks noGrp="1"/>
          </p:cNvSpPr>
          <p:nvPr>
            <p:ph type="ftr" sz="quarter" idx="11"/>
          </p:nvPr>
        </p:nvSpPr>
        <p:spPr/>
        <p:txBody>
          <a:bodyPr/>
          <a:lstStyle/>
          <a:p>
            <a:endParaRPr lang="ro-RO"/>
          </a:p>
        </p:txBody>
      </p:sp>
      <p:sp>
        <p:nvSpPr>
          <p:cNvPr id="9" name="Slide Number Placeholder 8"/>
          <p:cNvSpPr>
            <a:spLocks noGrp="1"/>
          </p:cNvSpPr>
          <p:nvPr>
            <p:ph type="sldNum" sz="quarter" idx="12"/>
          </p:nvPr>
        </p:nvSpPr>
        <p:spPr/>
        <p:txBody>
          <a:bodyPr/>
          <a:lstStyle/>
          <a:p>
            <a:fld id="{3DE6087B-0883-4ED9-8FEA-EB9F21B47740}" type="slidenum">
              <a:rPr lang="ro-RO" smtClean="0"/>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2"/>
          <p:cNvSpPr>
            <a:spLocks noGrp="1"/>
          </p:cNvSpPr>
          <p:nvPr>
            <p:ph type="dt" sz="half" idx="10"/>
          </p:nvPr>
        </p:nvSpPr>
        <p:spPr/>
        <p:txBody>
          <a:bodyPr/>
          <a:lstStyle/>
          <a:p>
            <a:fld id="{C59A701F-CAF9-43F1-AB29-28F03FD385FA}" type="datetimeFigureOut">
              <a:rPr lang="ro-RO" smtClean="0"/>
              <a:t>13.10.2011</a:t>
            </a:fld>
            <a:endParaRPr lang="ro-RO"/>
          </a:p>
        </p:txBody>
      </p:sp>
      <p:sp>
        <p:nvSpPr>
          <p:cNvPr id="4" name="Footer Placeholder 3"/>
          <p:cNvSpPr>
            <a:spLocks noGrp="1"/>
          </p:cNvSpPr>
          <p:nvPr>
            <p:ph type="ftr" sz="quarter" idx="11"/>
          </p:nvPr>
        </p:nvSpPr>
        <p:spPr/>
        <p:txBody>
          <a:bodyPr/>
          <a:lstStyle/>
          <a:p>
            <a:endParaRPr lang="ro-RO"/>
          </a:p>
        </p:txBody>
      </p:sp>
      <p:sp>
        <p:nvSpPr>
          <p:cNvPr id="5" name="Slide Number Placeholder 4"/>
          <p:cNvSpPr>
            <a:spLocks noGrp="1"/>
          </p:cNvSpPr>
          <p:nvPr>
            <p:ph type="sldNum" sz="quarter" idx="12"/>
          </p:nvPr>
        </p:nvSpPr>
        <p:spPr/>
        <p:txBody>
          <a:bodyPr/>
          <a:lstStyle/>
          <a:p>
            <a:fld id="{3DE6087B-0883-4ED9-8FEA-EB9F21B47740}" type="slidenum">
              <a:rPr lang="ro-RO" smtClean="0"/>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9A701F-CAF9-43F1-AB29-28F03FD385FA}" type="datetimeFigureOut">
              <a:rPr lang="ro-RO" smtClean="0"/>
              <a:t>13.10.2011</a:t>
            </a:fld>
            <a:endParaRPr lang="ro-RO"/>
          </a:p>
        </p:txBody>
      </p:sp>
      <p:sp>
        <p:nvSpPr>
          <p:cNvPr id="3" name="Footer Placeholder 2"/>
          <p:cNvSpPr>
            <a:spLocks noGrp="1"/>
          </p:cNvSpPr>
          <p:nvPr>
            <p:ph type="ftr" sz="quarter" idx="11"/>
          </p:nvPr>
        </p:nvSpPr>
        <p:spPr/>
        <p:txBody>
          <a:bodyPr/>
          <a:lstStyle/>
          <a:p>
            <a:endParaRPr lang="ro-RO"/>
          </a:p>
        </p:txBody>
      </p:sp>
      <p:sp>
        <p:nvSpPr>
          <p:cNvPr id="4" name="Slide Number Placeholder 3"/>
          <p:cNvSpPr>
            <a:spLocks noGrp="1"/>
          </p:cNvSpPr>
          <p:nvPr>
            <p:ph type="sldNum" sz="quarter" idx="12"/>
          </p:nvPr>
        </p:nvSpPr>
        <p:spPr/>
        <p:txBody>
          <a:bodyPr/>
          <a:lstStyle/>
          <a:p>
            <a:fld id="{3DE6087B-0883-4ED9-8FEA-EB9F21B47740}" type="slidenum">
              <a:rPr lang="ro-RO" smtClean="0"/>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9A701F-CAF9-43F1-AB29-28F03FD385FA}" type="datetimeFigureOut">
              <a:rPr lang="ro-RO" smtClean="0"/>
              <a:t>13.10.2011</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3DE6087B-0883-4ED9-8FEA-EB9F21B47740}" type="slidenum">
              <a:rPr lang="ro-RO" smtClean="0"/>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9A701F-CAF9-43F1-AB29-28F03FD385FA}" type="datetimeFigureOut">
              <a:rPr lang="ro-RO" smtClean="0"/>
              <a:t>13.10.2011</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3DE6087B-0883-4ED9-8FEA-EB9F21B47740}" type="slidenum">
              <a:rPr lang="ro-RO" smtClean="0"/>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ro-RO"/>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9A701F-CAF9-43F1-AB29-28F03FD385FA}" type="datetimeFigureOut">
              <a:rPr lang="ro-RO" smtClean="0"/>
              <a:t>13.10.2011</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E6087B-0883-4ED9-8FEA-EB9F21B47740}" type="slidenum">
              <a:rPr lang="ro-RO" smtClean="0"/>
              <a:t>‹#›</a:t>
            </a:fld>
            <a:endParaRPr lang="ro-RO"/>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ro.wikipedia.org/wiki/Dumitru_Felician_L%C4%83z%C4%83roiu"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135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rot="10800000" flipV="1">
            <a:off x="457200" y="1417638"/>
            <a:ext cx="8229600" cy="1368420"/>
          </a:xfrm>
        </p:spPr>
        <p:txBody>
          <a:bodyPr>
            <a:noAutofit/>
          </a:bodyPr>
          <a:lstStyle/>
          <a:p>
            <a:r>
              <a:rPr lang="ro-RO" b="1" i="1" dirty="0">
                <a:solidFill>
                  <a:schemeClr val="tx2">
                    <a:lumMod val="60000"/>
                    <a:lumOff val="40000"/>
                  </a:schemeClr>
                </a:solidFill>
                <a:latin typeface="Arial" pitchFamily="34" charset="0"/>
                <a:cs typeface="Arial" pitchFamily="34" charset="0"/>
              </a:rPr>
              <a:t>Cauzele și efectele crizei energetice</a:t>
            </a:r>
            <a:endParaRPr lang="ro-RO" i="1" dirty="0">
              <a:solidFill>
                <a:schemeClr val="tx2">
                  <a:lumMod val="60000"/>
                  <a:lumOff val="40000"/>
                </a:schemeClr>
              </a:solidFill>
              <a:latin typeface="Arial" pitchFamily="34" charset="0"/>
              <a:cs typeface="Arial" pitchFamily="34" charset="0"/>
            </a:endParaRPr>
          </a:p>
        </p:txBody>
      </p:sp>
      <p:sp>
        <p:nvSpPr>
          <p:cNvPr id="5" name="TextBox 4"/>
          <p:cNvSpPr txBox="1"/>
          <p:nvPr/>
        </p:nvSpPr>
        <p:spPr>
          <a:xfrm>
            <a:off x="6143636" y="5657671"/>
            <a:ext cx="2714644" cy="1477328"/>
          </a:xfrm>
          <a:prstGeom prst="rect">
            <a:avLst/>
          </a:prstGeom>
          <a:noFill/>
        </p:spPr>
        <p:txBody>
          <a:bodyPr wrap="square" rtlCol="0">
            <a:spAutoFit/>
          </a:bodyPr>
          <a:lstStyle/>
          <a:p>
            <a:pPr algn="ctr"/>
            <a:r>
              <a:rPr lang="en-US" dirty="0" err="1" smtClean="0">
                <a:solidFill>
                  <a:schemeClr val="tx2">
                    <a:lumMod val="60000"/>
                    <a:lumOff val="40000"/>
                  </a:schemeClr>
                </a:solidFill>
                <a:latin typeface="Comic Sans MS" pitchFamily="66" charset="0"/>
              </a:rPr>
              <a:t>Sturz</a:t>
            </a:r>
            <a:r>
              <a:rPr lang="en-US" dirty="0" smtClean="0">
                <a:solidFill>
                  <a:schemeClr val="tx2">
                    <a:lumMod val="60000"/>
                    <a:lumOff val="40000"/>
                  </a:schemeClr>
                </a:solidFill>
                <a:latin typeface="Comic Sans MS" pitchFamily="66" charset="0"/>
              </a:rPr>
              <a:t> Laura Adina </a:t>
            </a:r>
          </a:p>
          <a:p>
            <a:pPr algn="ctr"/>
            <a:r>
              <a:rPr lang="en-US" dirty="0" err="1" smtClean="0">
                <a:solidFill>
                  <a:schemeClr val="tx2">
                    <a:lumMod val="60000"/>
                    <a:lumOff val="40000"/>
                  </a:schemeClr>
                </a:solidFill>
                <a:latin typeface="Comic Sans MS" pitchFamily="66" charset="0"/>
              </a:rPr>
              <a:t>Clasa</a:t>
            </a:r>
            <a:r>
              <a:rPr lang="en-US" dirty="0" smtClean="0">
                <a:solidFill>
                  <a:schemeClr val="tx2">
                    <a:lumMod val="60000"/>
                    <a:lumOff val="40000"/>
                  </a:schemeClr>
                </a:solidFill>
                <a:latin typeface="Comic Sans MS" pitchFamily="66" charset="0"/>
              </a:rPr>
              <a:t> a XI a D</a:t>
            </a:r>
          </a:p>
          <a:p>
            <a:pPr algn="ctr"/>
            <a:r>
              <a:rPr lang="en-US" dirty="0" err="1" smtClean="0">
                <a:solidFill>
                  <a:schemeClr val="tx2">
                    <a:lumMod val="60000"/>
                    <a:lumOff val="40000"/>
                  </a:schemeClr>
                </a:solidFill>
                <a:latin typeface="Comic Sans MS" pitchFamily="66" charset="0"/>
              </a:rPr>
              <a:t>Profesor</a:t>
            </a:r>
            <a:r>
              <a:rPr lang="en-US" dirty="0" smtClean="0">
                <a:solidFill>
                  <a:schemeClr val="tx2">
                    <a:lumMod val="60000"/>
                    <a:lumOff val="40000"/>
                  </a:schemeClr>
                </a:solidFill>
                <a:latin typeface="Comic Sans MS" pitchFamily="66" charset="0"/>
              </a:rPr>
              <a:t> : </a:t>
            </a:r>
            <a:r>
              <a:rPr lang="en-US" dirty="0" err="1" smtClean="0">
                <a:solidFill>
                  <a:schemeClr val="tx2">
                    <a:lumMod val="60000"/>
                    <a:lumOff val="40000"/>
                  </a:schemeClr>
                </a:solidFill>
                <a:latin typeface="Comic Sans MS" pitchFamily="66" charset="0"/>
              </a:rPr>
              <a:t>Liviu</a:t>
            </a:r>
            <a:r>
              <a:rPr lang="en-US" dirty="0" smtClean="0">
                <a:solidFill>
                  <a:schemeClr val="tx2">
                    <a:lumMod val="60000"/>
                    <a:lumOff val="40000"/>
                  </a:schemeClr>
                </a:solidFill>
                <a:latin typeface="Comic Sans MS" pitchFamily="66" charset="0"/>
              </a:rPr>
              <a:t>-Dan </a:t>
            </a:r>
            <a:r>
              <a:rPr lang="en-US" dirty="0" err="1" smtClean="0">
                <a:solidFill>
                  <a:schemeClr val="tx2">
                    <a:lumMod val="60000"/>
                    <a:lumOff val="40000"/>
                  </a:schemeClr>
                </a:solidFill>
                <a:latin typeface="Comic Sans MS" pitchFamily="66" charset="0"/>
              </a:rPr>
              <a:t>Chis</a:t>
            </a:r>
            <a:r>
              <a:rPr lang="en-US" dirty="0" smtClean="0">
                <a:solidFill>
                  <a:schemeClr val="tx2">
                    <a:lumMod val="60000"/>
                    <a:lumOff val="40000"/>
                  </a:schemeClr>
                </a:solidFill>
                <a:latin typeface="Comic Sans MS" pitchFamily="66" charset="0"/>
              </a:rPr>
              <a:t> </a:t>
            </a:r>
          </a:p>
          <a:p>
            <a:endParaRPr lang="ro-RO"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8000" b="-18000"/>
          </a:stretch>
        </a:blipFill>
        <a:effectLst/>
      </p:bgPr>
    </p:bg>
    <p:spTree>
      <p:nvGrpSpPr>
        <p:cNvPr id="1" name=""/>
        <p:cNvGrpSpPr/>
        <p:nvPr/>
      </p:nvGrpSpPr>
      <p:grpSpPr>
        <a:xfrm>
          <a:off x="0" y="0"/>
          <a:ext cx="0" cy="0"/>
          <a:chOff x="0" y="0"/>
          <a:chExt cx="0" cy="0"/>
        </a:xfrm>
      </p:grpSpPr>
      <p:sp>
        <p:nvSpPr>
          <p:cNvPr id="4" name="TextBox 3"/>
          <p:cNvSpPr txBox="1"/>
          <p:nvPr/>
        </p:nvSpPr>
        <p:spPr>
          <a:xfrm rot="21070199">
            <a:off x="1467492" y="1016655"/>
            <a:ext cx="2127237" cy="4524315"/>
          </a:xfrm>
          <a:prstGeom prst="rect">
            <a:avLst/>
          </a:prstGeom>
          <a:noFill/>
        </p:spPr>
        <p:txBody>
          <a:bodyPr wrap="square" rtlCol="0">
            <a:spAutoFit/>
          </a:bodyPr>
          <a:lstStyle/>
          <a:p>
            <a:r>
              <a:rPr lang="ro-RO" sz="2400" b="1" dirty="0">
                <a:solidFill>
                  <a:srgbClr val="00B0F0"/>
                </a:solidFill>
                <a:latin typeface="Comic Sans MS" pitchFamily="66" charset="0"/>
              </a:rPr>
              <a:t>Carbunele, Rezervele de petrol, Gazele naturale, Energia nucleara, Pro sau contra energiei nucleare</a:t>
            </a:r>
          </a:p>
          <a:p>
            <a:endParaRPr lang="ro-RO" sz="2400"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0" scaled="1"/>
          <a:tileRect/>
        </a:gradFill>
        <a:effectLst/>
      </p:bgPr>
    </p:bg>
    <p:spTree>
      <p:nvGrpSpPr>
        <p:cNvPr id="1" name=""/>
        <p:cNvGrpSpPr/>
        <p:nvPr/>
      </p:nvGrpSpPr>
      <p:grpSpPr>
        <a:xfrm>
          <a:off x="0" y="0"/>
          <a:ext cx="0" cy="0"/>
          <a:chOff x="0" y="0"/>
          <a:chExt cx="0" cy="0"/>
        </a:xfrm>
      </p:grpSpPr>
      <p:sp>
        <p:nvSpPr>
          <p:cNvPr id="2" name="TextBox 1"/>
          <p:cNvSpPr txBox="1"/>
          <p:nvPr/>
        </p:nvSpPr>
        <p:spPr>
          <a:xfrm>
            <a:off x="1071538" y="285728"/>
            <a:ext cx="6929486" cy="2246769"/>
          </a:xfrm>
          <a:prstGeom prst="rect">
            <a:avLst/>
          </a:prstGeom>
          <a:noFill/>
        </p:spPr>
        <p:txBody>
          <a:bodyPr wrap="square" rtlCol="0">
            <a:spAutoFit/>
          </a:bodyPr>
          <a:lstStyle/>
          <a:p>
            <a:pPr algn="r"/>
            <a:r>
              <a:rPr lang="vi-VN" sz="2000" i="1" dirty="0">
                <a:solidFill>
                  <a:schemeClr val="tx2">
                    <a:lumMod val="60000"/>
                    <a:lumOff val="40000"/>
                  </a:schemeClr>
                </a:solidFill>
              </a:rPr>
              <a:t>Lumea se mişcă rapid. Poţi cu greu să ţii pasul cu evenimentele care se succed. Nu ai timp să te informezi ? Ai nevoie de un aliat în lupta cu necunoscutul. Uită-te la “Ultima Oră” cu </a:t>
            </a:r>
            <a:r>
              <a:rPr lang="en-US" sz="2000" i="1" dirty="0" smtClean="0">
                <a:solidFill>
                  <a:schemeClr val="tx2">
                    <a:lumMod val="60000"/>
                    <a:lumOff val="40000"/>
                  </a:schemeClr>
                </a:solidFill>
                <a:latin typeface="Bauhaus 93" pitchFamily="82" charset="0"/>
              </a:rPr>
              <a:t>Laura </a:t>
            </a:r>
            <a:r>
              <a:rPr lang="en-US" sz="2000" i="1" dirty="0" err="1" smtClean="0">
                <a:solidFill>
                  <a:schemeClr val="tx2">
                    <a:lumMod val="60000"/>
                    <a:lumOff val="40000"/>
                  </a:schemeClr>
                </a:solidFill>
                <a:latin typeface="Bauhaus 93" pitchFamily="82" charset="0"/>
              </a:rPr>
              <a:t>Sturz</a:t>
            </a:r>
            <a:r>
              <a:rPr lang="vi-VN" sz="2000" i="1" dirty="0" smtClean="0">
                <a:solidFill>
                  <a:schemeClr val="tx2">
                    <a:lumMod val="60000"/>
                    <a:lumOff val="40000"/>
                  </a:schemeClr>
                </a:solidFill>
              </a:rPr>
              <a:t>. </a:t>
            </a:r>
            <a:r>
              <a:rPr lang="vi-VN" sz="2000" i="1" dirty="0">
                <a:solidFill>
                  <a:schemeClr val="tx2">
                    <a:lumMod val="60000"/>
                    <a:lumOff val="40000"/>
                  </a:schemeClr>
                </a:solidFill>
              </a:rPr>
              <a:t>Emisiunea care îţi oferă cea mai clară imagine a realităţii. În care sintetizăm pentru tine cele mai importante informaţii. Cu cei mai buni specialişti. </a:t>
            </a:r>
            <a:r>
              <a:rPr lang="ro-RO" sz="2000" b="1" i="1" dirty="0">
                <a:solidFill>
                  <a:schemeClr val="tx2">
                    <a:lumMod val="60000"/>
                    <a:lumOff val="40000"/>
                  </a:schemeClr>
                </a:solidFill>
                <a:latin typeface="Bauhaus 93" pitchFamily="82" charset="0"/>
              </a:rPr>
              <a:t>Vineri, ora 21.00</a:t>
            </a:r>
            <a:endParaRPr lang="ro-RO" sz="2000" i="1" dirty="0">
              <a:solidFill>
                <a:schemeClr val="tx2">
                  <a:lumMod val="60000"/>
                  <a:lumOff val="40000"/>
                </a:schemeClr>
              </a:solidFill>
              <a:latin typeface="Bauhaus 93" pitchFamily="82" charset="0"/>
            </a:endParaRPr>
          </a:p>
        </p:txBody>
      </p:sp>
      <p:sp>
        <p:nvSpPr>
          <p:cNvPr id="3" name="TextBox 2"/>
          <p:cNvSpPr txBox="1"/>
          <p:nvPr/>
        </p:nvSpPr>
        <p:spPr>
          <a:xfrm>
            <a:off x="1357290" y="4714884"/>
            <a:ext cx="7358114" cy="1477328"/>
          </a:xfrm>
          <a:prstGeom prst="rect">
            <a:avLst/>
          </a:prstGeom>
          <a:noFill/>
        </p:spPr>
        <p:txBody>
          <a:bodyPr wrap="square" rtlCol="0">
            <a:spAutoFit/>
          </a:bodyPr>
          <a:lstStyle/>
          <a:p>
            <a:pPr algn="ctr"/>
            <a:r>
              <a:rPr lang="en-US" dirty="0" smtClean="0">
                <a:solidFill>
                  <a:schemeClr val="tx2">
                    <a:lumMod val="60000"/>
                    <a:lumOff val="40000"/>
                  </a:schemeClr>
                </a:solidFill>
                <a:latin typeface="Comic Sans MS" pitchFamily="66" charset="0"/>
              </a:rPr>
              <a:t>- </a:t>
            </a:r>
            <a:r>
              <a:rPr lang="vi-VN" dirty="0">
                <a:solidFill>
                  <a:schemeClr val="tx2">
                    <a:lumMod val="60000"/>
                    <a:lumOff val="40000"/>
                  </a:schemeClr>
                </a:solidFill>
              </a:rPr>
              <a:t>Bună seara, stimaţi </a:t>
            </a:r>
            <a:r>
              <a:rPr lang="vi-VN" dirty="0" smtClean="0">
                <a:solidFill>
                  <a:schemeClr val="tx2">
                    <a:lumMod val="60000"/>
                    <a:lumOff val="40000"/>
                  </a:schemeClr>
                </a:solidFill>
              </a:rPr>
              <a:t>telespectatori.</a:t>
            </a:r>
            <a:r>
              <a:rPr lang="en-US" dirty="0" smtClean="0">
                <a:solidFill>
                  <a:schemeClr val="tx2">
                    <a:lumMod val="60000"/>
                    <a:lumOff val="40000"/>
                  </a:schemeClr>
                </a:solidFill>
                <a:latin typeface="Comic Sans MS" pitchFamily="66" charset="0"/>
              </a:rPr>
              <a:t>Dup</a:t>
            </a:r>
            <a:r>
              <a:rPr lang="ro-RO" dirty="0" smtClean="0">
                <a:solidFill>
                  <a:schemeClr val="tx2">
                    <a:lumMod val="60000"/>
                    <a:lumOff val="40000"/>
                  </a:schemeClr>
                </a:solidFill>
                <a:latin typeface="Comic Sans MS" pitchFamily="66" charset="0"/>
              </a:rPr>
              <a:t>ă cum bine ştiţti , la fiecare intalnirea a noastra dezbatem un subiect , o problemă a lumii care ne înconjoară . În această seară îl avem ca şi invitat alături de noi pe domnul </a:t>
            </a:r>
            <a:r>
              <a:rPr lang="vi-VN" u="sng" dirty="0">
                <a:solidFill>
                  <a:schemeClr val="tx2">
                    <a:lumMod val="60000"/>
                    <a:lumOff val="40000"/>
                  </a:schemeClr>
                </a:solidFill>
                <a:hlinkClick r:id="rId2" tooltip="Dumitru Felician Lăzăroiu"/>
              </a:rPr>
              <a:t>Dumitru Felician </a:t>
            </a:r>
            <a:r>
              <a:rPr lang="vi-VN" u="sng" dirty="0" smtClean="0">
                <a:solidFill>
                  <a:schemeClr val="tx2">
                    <a:lumMod val="60000"/>
                    <a:lumOff val="40000"/>
                  </a:schemeClr>
                </a:solidFill>
                <a:hlinkClick r:id="rId2" tooltip="Dumitru Felician Lăzăroiu"/>
              </a:rPr>
              <a:t>Lăzăroiu</a:t>
            </a:r>
            <a:r>
              <a:rPr lang="ro-RO" u="sng" dirty="0" smtClean="0">
                <a:solidFill>
                  <a:schemeClr val="tx2">
                    <a:lumMod val="60000"/>
                    <a:lumOff val="40000"/>
                  </a:schemeClr>
                </a:solidFill>
                <a:latin typeface="Comic Sans MS" pitchFamily="66" charset="0"/>
              </a:rPr>
              <a:t>  , recunoscut în întreaga lume  ca şi un bun fizician al ţării noastre.</a:t>
            </a:r>
            <a:endParaRPr lang="ro-RO" dirty="0">
              <a:solidFill>
                <a:schemeClr val="tx2">
                  <a:lumMod val="60000"/>
                  <a:lumOff val="40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13500000" scaled="1"/>
          <a:tileRect/>
        </a:gradFill>
        <a:effectLst/>
      </p:bgPr>
    </p:bg>
    <p:spTree>
      <p:nvGrpSpPr>
        <p:cNvPr id="1" name=""/>
        <p:cNvGrpSpPr/>
        <p:nvPr/>
      </p:nvGrpSpPr>
      <p:grpSpPr>
        <a:xfrm>
          <a:off x="0" y="0"/>
          <a:ext cx="0" cy="0"/>
          <a:chOff x="0" y="0"/>
          <a:chExt cx="0" cy="0"/>
        </a:xfrm>
      </p:grpSpPr>
      <p:sp>
        <p:nvSpPr>
          <p:cNvPr id="2" name="TextBox 1"/>
          <p:cNvSpPr txBox="1"/>
          <p:nvPr/>
        </p:nvSpPr>
        <p:spPr>
          <a:xfrm>
            <a:off x="0" y="285728"/>
            <a:ext cx="8858312" cy="6678751"/>
          </a:xfrm>
          <a:prstGeom prst="rect">
            <a:avLst/>
          </a:prstGeom>
          <a:noFill/>
        </p:spPr>
        <p:txBody>
          <a:bodyPr wrap="square" rtlCol="0">
            <a:spAutoFit/>
          </a:bodyPr>
          <a:lstStyle/>
          <a:p>
            <a:r>
              <a:rPr lang="ro-RO" sz="1400" u="sng" dirty="0" smtClean="0">
                <a:solidFill>
                  <a:schemeClr val="tx2">
                    <a:lumMod val="60000"/>
                    <a:lumOff val="40000"/>
                  </a:schemeClr>
                </a:solidFill>
                <a:latin typeface="Comic Sans MS" pitchFamily="66" charset="0"/>
              </a:rPr>
              <a:t>Reporter</a:t>
            </a:r>
            <a:r>
              <a:rPr lang="ro-RO" sz="1400" dirty="0" smtClean="0">
                <a:solidFill>
                  <a:schemeClr val="tx2">
                    <a:lumMod val="60000"/>
                    <a:lumOff val="40000"/>
                  </a:schemeClr>
                </a:solidFill>
                <a:latin typeface="Comic Sans MS" pitchFamily="66" charset="0"/>
              </a:rPr>
              <a:t> : Buna seara , domnule Dumitru. Ma bucur ca ne onorati cu prezenta dumneavoastra aici .</a:t>
            </a:r>
          </a:p>
          <a:p>
            <a:r>
              <a:rPr lang="ro-RO" sz="1400" u="sng" dirty="0" smtClean="0">
                <a:solidFill>
                  <a:schemeClr val="tx2">
                    <a:lumMod val="60000"/>
                    <a:lumOff val="40000"/>
                  </a:schemeClr>
                </a:solidFill>
                <a:latin typeface="Comic Sans MS" pitchFamily="66" charset="0"/>
              </a:rPr>
              <a:t>Dumitru Felician Lazaroiu </a:t>
            </a:r>
            <a:r>
              <a:rPr lang="ro-RO" sz="1400" dirty="0" smtClean="0">
                <a:solidFill>
                  <a:schemeClr val="tx2">
                    <a:lumMod val="60000"/>
                    <a:lumOff val="40000"/>
                  </a:schemeClr>
                </a:solidFill>
                <a:latin typeface="Comic Sans MS" pitchFamily="66" charset="0"/>
              </a:rPr>
              <a:t>: Buna seara .</a:t>
            </a:r>
          </a:p>
          <a:p>
            <a:r>
              <a:rPr lang="ro-RO" sz="1400" u="sng" dirty="0" smtClean="0">
                <a:solidFill>
                  <a:schemeClr val="tx2">
                    <a:lumMod val="60000"/>
                    <a:lumOff val="40000"/>
                  </a:schemeClr>
                </a:solidFill>
                <a:latin typeface="Comic Sans MS" pitchFamily="66" charset="0"/>
              </a:rPr>
              <a:t>Reporter</a:t>
            </a:r>
            <a:r>
              <a:rPr lang="ro-RO" sz="1400" dirty="0" smtClean="0">
                <a:solidFill>
                  <a:schemeClr val="tx2">
                    <a:lumMod val="60000"/>
                    <a:lumOff val="40000"/>
                  </a:schemeClr>
                </a:solidFill>
                <a:latin typeface="Comic Sans MS" pitchFamily="66" charset="0"/>
              </a:rPr>
              <a:t> : Dupa cum bine stiti in seara aceasta dorim sa avem ca subiect de discutie una dintre probleme importante ale lumii “Energia nucleara “. Ce ati putea sa ne spuneti despre acest lucru ? </a:t>
            </a:r>
          </a:p>
          <a:p>
            <a:r>
              <a:rPr lang="ro-RO" sz="1400" u="sng" dirty="0" smtClean="0">
                <a:solidFill>
                  <a:schemeClr val="tx2">
                    <a:lumMod val="60000"/>
                    <a:lumOff val="40000"/>
                  </a:schemeClr>
                </a:solidFill>
                <a:latin typeface="Comic Sans MS" pitchFamily="66" charset="0"/>
              </a:rPr>
              <a:t>Dumitru Felician Lazaroiu </a:t>
            </a:r>
            <a:r>
              <a:rPr lang="ro-RO" sz="1400" dirty="0" smtClean="0">
                <a:solidFill>
                  <a:schemeClr val="tx2">
                    <a:lumMod val="60000"/>
                    <a:lumOff val="40000"/>
                  </a:schemeClr>
                </a:solidFill>
                <a:latin typeface="Comic Sans MS" pitchFamily="66" charset="0"/>
              </a:rPr>
              <a:t>:</a:t>
            </a:r>
            <a:r>
              <a:rPr lang="ro-RO" sz="1400" dirty="0">
                <a:solidFill>
                  <a:schemeClr val="tx2">
                    <a:lumMod val="60000"/>
                    <a:lumOff val="40000"/>
                  </a:schemeClr>
                </a:solidFill>
                <a:latin typeface="Comic Sans MS" pitchFamily="66" charset="0"/>
              </a:rPr>
              <a:t> Inca din 1945, anul construirii bombei atomice, omenirea si-a pus mari sperante in utilizarea energiei nucleare pentru a acoperii o parte a necesarului energetic. In 1990 existau 435 de centrale nucleare operationale acoperind 1% din necesarul energetic mondial.</a:t>
            </a:r>
          </a:p>
          <a:p>
            <a:r>
              <a:rPr lang="ro-RO" sz="1400" dirty="0">
                <a:solidFill>
                  <a:schemeClr val="tx2">
                    <a:lumMod val="60000"/>
                    <a:lumOff val="40000"/>
                  </a:schemeClr>
                </a:solidFill>
                <a:latin typeface="Comic Sans MS" pitchFamily="66" charset="0"/>
              </a:rPr>
              <a:t>Intr-un reactor nuclear se obtine caldura prin dezintegrarea atomilor radioactivi de uraniu 235. Aceasta este folosita pentru a produce abur, care pune in miscare rotorul turbinelor, generand electricitate.</a:t>
            </a:r>
          </a:p>
          <a:p>
            <a:r>
              <a:rPr lang="ro-RO" sz="1400" dirty="0">
                <a:solidFill>
                  <a:schemeClr val="tx2">
                    <a:lumMod val="60000"/>
                    <a:lumOff val="40000"/>
                  </a:schemeClr>
                </a:solidFill>
                <a:latin typeface="Comic Sans MS" pitchFamily="66" charset="0"/>
              </a:rPr>
              <a:t>Uraniul 235 este un izotop relativ rar al uraniului, reprezentand doar 0.7% din cantiatea toatala de uraniu disponibila. Restul este uraniu 238.Un izotop este o forma a unui element identic chimic cu alt izotop dar cu masa atomica diferita.</a:t>
            </a:r>
          </a:p>
          <a:p>
            <a:r>
              <a:rPr lang="ro-RO" sz="1400" dirty="0">
                <a:solidFill>
                  <a:schemeClr val="tx2">
                    <a:lumMod val="60000"/>
                    <a:lumOff val="40000"/>
                  </a:schemeClr>
                </a:solidFill>
                <a:latin typeface="Comic Sans MS" pitchFamily="66" charset="0"/>
              </a:rPr>
              <a:t>La fel ca si combustibilii conventionali U235 nu va dura o vesnicie. Exista un anumit tip de reactor , numit reactor de crestere care transforma U238 intr-un alt element radioactiv plutoniu 239 (Pu239). Pu 239 poate utilizat doar pentru a genera caldura. Pana acum doar 6 tari au construit astfel de centrale experimentale. Dintre acestea reactorul nuclear francez Phenix are cel ami mare succes. Daca acest tip de reactor nuclear ar devenii usual rezervele mondiale de uranium ar ajunge mii de ani</a:t>
            </a:r>
            <a:r>
              <a:rPr lang="ro-RO" sz="1400" dirty="0" smtClean="0">
                <a:solidFill>
                  <a:schemeClr val="tx2">
                    <a:lumMod val="60000"/>
                    <a:lumOff val="40000"/>
                  </a:schemeClr>
                </a:solidFill>
                <a:latin typeface="Comic Sans MS" pitchFamily="66" charset="0"/>
              </a:rPr>
              <a:t>.</a:t>
            </a:r>
          </a:p>
          <a:p>
            <a:r>
              <a:rPr lang="ro-RO" sz="1400" u="sng" dirty="0" smtClean="0">
                <a:solidFill>
                  <a:schemeClr val="tx2">
                    <a:lumMod val="60000"/>
                    <a:lumOff val="40000"/>
                  </a:schemeClr>
                </a:solidFill>
                <a:latin typeface="Comic Sans MS" pitchFamily="66" charset="0"/>
              </a:rPr>
              <a:t>Reporter : Sunteti de acord cu energia nucleara ? </a:t>
            </a:r>
          </a:p>
          <a:p>
            <a:r>
              <a:rPr lang="ro-RO" sz="1400" u="sng" dirty="0" smtClean="0">
                <a:solidFill>
                  <a:schemeClr val="tx2">
                    <a:lumMod val="60000"/>
                    <a:lumOff val="40000"/>
                  </a:schemeClr>
                </a:solidFill>
                <a:latin typeface="Comic Sans MS" pitchFamily="66" charset="0"/>
              </a:rPr>
              <a:t>Dumitru Felician Lazaroiu : Da , desi </a:t>
            </a:r>
            <a:r>
              <a:rPr lang="ro-RO" sz="1400" dirty="0" smtClean="0">
                <a:solidFill>
                  <a:schemeClr val="tx2">
                    <a:lumMod val="60000"/>
                    <a:lumOff val="40000"/>
                  </a:schemeClr>
                </a:solidFill>
                <a:latin typeface="Comic Sans MS" pitchFamily="66" charset="0"/>
              </a:rPr>
              <a:t>din </a:t>
            </a:r>
            <a:r>
              <a:rPr lang="ro-RO" sz="1400" dirty="0">
                <a:solidFill>
                  <a:schemeClr val="tx2">
                    <a:lumMod val="60000"/>
                    <a:lumOff val="40000"/>
                  </a:schemeClr>
                </a:solidFill>
                <a:latin typeface="Comic Sans MS" pitchFamily="66" charset="0"/>
              </a:rPr>
              <a:t>pacate exista si cateva dezavantaje. Centralele nucleare sunt foarte scumpe. Produc deseuri radioactive care trebuie depozitate sute de ani inainte de a devenii inofensive. Un accident nuclear , ca cel din 1986 produ la Cernobal in Ucraina, poate polua zone intinse si produce imbolnavirea si chiar moartea a sute de persoane. In urma dezastrului de la Cernobal cateva tari au hotarat sa renunte la utilizarea centralelor nucleare</a:t>
            </a:r>
            <a:r>
              <a:rPr lang="ro-RO" sz="1400" dirty="0" smtClean="0">
                <a:solidFill>
                  <a:schemeClr val="tx2">
                    <a:lumMod val="60000"/>
                    <a:lumOff val="40000"/>
                  </a:schemeClr>
                </a:solidFill>
                <a:latin typeface="Comic Sans MS" pitchFamily="66" charset="0"/>
              </a:rPr>
              <a:t>.</a:t>
            </a:r>
            <a:r>
              <a:rPr lang="ro-RO" sz="1400" dirty="0">
                <a:solidFill>
                  <a:schemeClr val="tx2">
                    <a:lumMod val="60000"/>
                    <a:lumOff val="40000"/>
                  </a:schemeClr>
                </a:solidFill>
                <a:latin typeface="Comic Sans MS" pitchFamily="66" charset="0"/>
              </a:rPr>
              <a:t> Cercetarile se indreapta spre descoperirea unor noi surse alternative de energie inepuizabile. Multe tari sunt astfel interesate nu numai de cescoperirea unor noi surse de energie ci si de beneficiile pe care le-ar aduce consefrvarea celor existente. Lista posibilitatilor de economisire este lunga : izolarea termica a locuintelor, utilizarea unor masini mai mici si rentabilizarea industriilor prin eficientizarea si reciclarea deseurilor matalice si eliminarea consumurilor inutile</a:t>
            </a:r>
            <a:endParaRPr lang="ro-RO" sz="1400" u="sng" dirty="0">
              <a:solidFill>
                <a:schemeClr val="tx2">
                  <a:lumMod val="60000"/>
                  <a:lumOff val="40000"/>
                </a:schemeClr>
              </a:solidFill>
              <a:latin typeface="Comic Sans MS" pitchFamily="66" charset="0"/>
            </a:endParaRPr>
          </a:p>
          <a:p>
            <a:endParaRPr lang="ro-RO" dirty="0" smtClean="0"/>
          </a:p>
          <a:p>
            <a:endParaRPr lang="ro-RO"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8100000" scaled="1"/>
          <a:tileRect/>
        </a:gradFill>
        <a:effectLst/>
      </p:bgPr>
    </p:bg>
    <p:spTree>
      <p:nvGrpSpPr>
        <p:cNvPr id="1" name=""/>
        <p:cNvGrpSpPr/>
        <p:nvPr/>
      </p:nvGrpSpPr>
      <p:grpSpPr>
        <a:xfrm>
          <a:off x="0" y="0"/>
          <a:ext cx="0" cy="0"/>
          <a:chOff x="0" y="0"/>
          <a:chExt cx="0" cy="0"/>
        </a:xfrm>
      </p:grpSpPr>
      <p:sp>
        <p:nvSpPr>
          <p:cNvPr id="2" name="TextBox 1"/>
          <p:cNvSpPr txBox="1"/>
          <p:nvPr/>
        </p:nvSpPr>
        <p:spPr>
          <a:xfrm>
            <a:off x="142844" y="0"/>
            <a:ext cx="8786874" cy="7857031"/>
          </a:xfrm>
          <a:prstGeom prst="rect">
            <a:avLst/>
          </a:prstGeom>
          <a:noFill/>
        </p:spPr>
        <p:txBody>
          <a:bodyPr wrap="square" rtlCol="0">
            <a:spAutoFit/>
          </a:bodyPr>
          <a:lstStyle/>
          <a:p>
            <a:r>
              <a:rPr lang="ro-RO" sz="1600" u="sng" dirty="0" smtClean="0">
                <a:solidFill>
                  <a:schemeClr val="tx2">
                    <a:lumMod val="60000"/>
                    <a:lumOff val="40000"/>
                  </a:schemeClr>
                </a:solidFill>
                <a:latin typeface="Comic Sans MS" pitchFamily="66" charset="0"/>
              </a:rPr>
              <a:t>Reporter : Aveti mare dreptate in ceea ce spuneti , dar stim ca respectarea acestor pasi </a:t>
            </a:r>
            <a:r>
              <a:rPr lang="it-IT" sz="1600" dirty="0">
                <a:solidFill>
                  <a:schemeClr val="tx2">
                    <a:lumMod val="60000"/>
                    <a:lumOff val="40000"/>
                  </a:schemeClr>
                </a:solidFill>
                <a:latin typeface="Comic Sans MS" pitchFamily="66" charset="0"/>
              </a:rPr>
              <a:t> duce in viitor la o folosire mai judicioasa a resurselor tot mai rare si implicit mai scumpe, dar totodata ar adduce si beneficii mediului </a:t>
            </a:r>
            <a:r>
              <a:rPr lang="it-IT" sz="1600" dirty="0" smtClean="0">
                <a:solidFill>
                  <a:schemeClr val="tx2">
                    <a:lumMod val="60000"/>
                    <a:lumOff val="40000"/>
                  </a:schemeClr>
                </a:solidFill>
                <a:latin typeface="Comic Sans MS" pitchFamily="66" charset="0"/>
              </a:rPr>
              <a:t>inconjurato</a:t>
            </a:r>
            <a:r>
              <a:rPr lang="ro-RO" sz="1600" dirty="0" smtClean="0">
                <a:solidFill>
                  <a:schemeClr val="tx2">
                    <a:lumMod val="60000"/>
                    <a:lumOff val="40000"/>
                  </a:schemeClr>
                </a:solidFill>
                <a:latin typeface="Comic Sans MS" pitchFamily="66" charset="0"/>
              </a:rPr>
              <a:t>r . Un lucru care este important pentru noi sunt carbuni . Despre acestea ce-ati putea sa ne spuneti ? </a:t>
            </a:r>
          </a:p>
          <a:p>
            <a:r>
              <a:rPr lang="ro-RO" sz="1600" u="sng" dirty="0" smtClean="0">
                <a:solidFill>
                  <a:schemeClr val="tx2">
                    <a:lumMod val="60000"/>
                    <a:lumOff val="40000"/>
                  </a:schemeClr>
                </a:solidFill>
                <a:latin typeface="Comic Sans MS" pitchFamily="66" charset="0"/>
              </a:rPr>
              <a:t>Dumitru Felician Lazaroiu </a:t>
            </a:r>
            <a:r>
              <a:rPr lang="ro-RO" sz="1600" dirty="0" smtClean="0">
                <a:solidFill>
                  <a:schemeClr val="tx2">
                    <a:lumMod val="60000"/>
                    <a:lumOff val="40000"/>
                  </a:schemeClr>
                </a:solidFill>
                <a:latin typeface="Comic Sans MS" pitchFamily="66" charset="0"/>
              </a:rPr>
              <a:t>: Carbunele </a:t>
            </a:r>
            <a:r>
              <a:rPr lang="ro-RO" sz="1600" dirty="0">
                <a:solidFill>
                  <a:schemeClr val="tx2">
                    <a:lumMod val="60000"/>
                    <a:lumOff val="40000"/>
                  </a:schemeClr>
                </a:solidFill>
                <a:latin typeface="Comic Sans MS" pitchFamily="66" charset="0"/>
              </a:rPr>
              <a:t>asigura aproximativ 35% din necesarul mondial de energie. </a:t>
            </a:r>
            <a:r>
              <a:rPr lang="ro-RO" sz="1600" dirty="0" smtClean="0">
                <a:solidFill>
                  <a:schemeClr val="tx2">
                    <a:lumMod val="60000"/>
                    <a:lumOff val="40000"/>
                  </a:schemeClr>
                </a:solidFill>
                <a:latin typeface="Comic Sans MS" pitchFamily="66" charset="0"/>
              </a:rPr>
              <a:t>Rezervele </a:t>
            </a:r>
            <a:r>
              <a:rPr lang="ro-RO" sz="1600" dirty="0">
                <a:solidFill>
                  <a:schemeClr val="tx2">
                    <a:lumMod val="60000"/>
                    <a:lumOff val="40000"/>
                  </a:schemeClr>
                </a:solidFill>
                <a:latin typeface="Comic Sans MS" pitchFamily="66" charset="0"/>
              </a:rPr>
              <a:t>mondiale de carbune sunt uriase. Ultimele estimari arata cam 901 mild.de tone care pot fi exploatate eficent. Daca se iau in considerare si rezervele ale caror costuri de minerit sunt mult mai mari, cantitatea totala ar fi cam de 1800 de mild.de tone. La </a:t>
            </a:r>
            <a:r>
              <a:rPr lang="ro-RO" sz="1600" dirty="0" smtClean="0">
                <a:solidFill>
                  <a:schemeClr val="tx2">
                    <a:lumMod val="60000"/>
                    <a:lumOff val="40000"/>
                  </a:schemeClr>
                </a:solidFill>
                <a:latin typeface="Comic Sans MS" pitchFamily="66" charset="0"/>
              </a:rPr>
              <a:t>rata actuala de consum ele ar dura peste 200 de ani. </a:t>
            </a:r>
          </a:p>
          <a:p>
            <a:r>
              <a:rPr lang="ro-RO" sz="1600" u="sng" dirty="0" smtClean="0">
                <a:solidFill>
                  <a:schemeClr val="tx2">
                    <a:lumMod val="60000"/>
                    <a:lumOff val="40000"/>
                  </a:schemeClr>
                </a:solidFill>
                <a:latin typeface="Comic Sans MS" pitchFamily="66" charset="0"/>
              </a:rPr>
              <a:t>Reporter </a:t>
            </a:r>
            <a:r>
              <a:rPr lang="ro-RO" sz="1600" dirty="0" smtClean="0">
                <a:solidFill>
                  <a:schemeClr val="tx2">
                    <a:lumMod val="60000"/>
                    <a:lumOff val="40000"/>
                  </a:schemeClr>
                </a:solidFill>
                <a:latin typeface="Comic Sans MS" pitchFamily="66" charset="0"/>
              </a:rPr>
              <a:t>: Sunt lucruri noi , de care nici eu si nici telespectatorii nu stiam . Am primit o intrebare de la colegii din regie .. Ce  credeti despre rezervele petrolului si gazele naturale ?</a:t>
            </a:r>
          </a:p>
          <a:p>
            <a:r>
              <a:rPr lang="ro-RO" sz="1600" u="sng" dirty="0" smtClean="0">
                <a:solidFill>
                  <a:schemeClr val="tx2">
                    <a:lumMod val="60000"/>
                    <a:lumOff val="40000"/>
                  </a:schemeClr>
                </a:solidFill>
                <a:latin typeface="Comic Sans MS" pitchFamily="66" charset="0"/>
              </a:rPr>
              <a:t>Dumitru Felician Lazaroiu </a:t>
            </a:r>
            <a:r>
              <a:rPr lang="ro-RO" sz="1600" dirty="0" smtClean="0">
                <a:solidFill>
                  <a:schemeClr val="tx2">
                    <a:lumMod val="60000"/>
                    <a:lumOff val="40000"/>
                  </a:schemeClr>
                </a:solidFill>
                <a:latin typeface="Comic Sans MS" pitchFamily="66" charset="0"/>
              </a:rPr>
              <a:t>: </a:t>
            </a:r>
            <a:r>
              <a:rPr lang="ro-RO" sz="1600" dirty="0">
                <a:solidFill>
                  <a:schemeClr val="tx2">
                    <a:lumMod val="60000"/>
                    <a:lumOff val="40000"/>
                  </a:schemeClr>
                </a:solidFill>
                <a:latin typeface="Comic Sans MS" pitchFamily="66" charset="0"/>
              </a:rPr>
              <a:t>Petrolul asigura cam 40% din energia mondiala. El s-a format in urma cu mil.de ani prin degradarea plnctonului. Petrolul si gazele naturale sunt numai hidrocarburi.</a:t>
            </a:r>
          </a:p>
          <a:p>
            <a:r>
              <a:rPr lang="ro-RO" sz="1600" dirty="0">
                <a:solidFill>
                  <a:schemeClr val="tx2">
                    <a:lumMod val="60000"/>
                    <a:lumOff val="40000"/>
                  </a:schemeClr>
                </a:solidFill>
                <a:latin typeface="Comic Sans MS" pitchFamily="66" charset="0"/>
              </a:rPr>
              <a:t>La ora actuala titeiul este combustibilul cel mai important. Sub forma de benzina si motorina, usor de transportat, se utilizeaza la functionarea masinilor, avioanelor si trenurilor. Boilarele cu petrol sunt un mijloc obijnuit pentru incalzirea caselor.</a:t>
            </a:r>
          </a:p>
          <a:p>
            <a:r>
              <a:rPr lang="ro-RO" sz="1600" dirty="0">
                <a:solidFill>
                  <a:schemeClr val="tx2">
                    <a:lumMod val="60000"/>
                    <a:lumOff val="40000"/>
                  </a:schemeClr>
                </a:solidFill>
                <a:latin typeface="Comic Sans MS" pitchFamily="66" charset="0"/>
              </a:rPr>
              <a:t>Aproximativ 65% din rezerve se gasesc in Orientul Mijlociu. Restul Asiei detine aproximativ</a:t>
            </a:r>
            <a:r>
              <a:rPr lang="ro-RO" sz="1600" b="1" dirty="0">
                <a:solidFill>
                  <a:schemeClr val="tx2">
                    <a:lumMod val="60000"/>
                    <a:lumOff val="40000"/>
                  </a:schemeClr>
                </a:solidFill>
                <a:latin typeface="Comic Sans MS" pitchFamily="66" charset="0"/>
              </a:rPr>
              <a:t> </a:t>
            </a:r>
            <a:r>
              <a:rPr lang="ro-RO" sz="1600" dirty="0">
                <a:solidFill>
                  <a:schemeClr val="tx2">
                    <a:lumMod val="60000"/>
                    <a:lumOff val="40000"/>
                  </a:schemeClr>
                </a:solidFill>
                <a:latin typeface="Comic Sans MS" pitchFamily="66" charset="0"/>
              </a:rPr>
              <a:t>4% din totalul mondial, America Latina 13%, Statele Unite 4%, Africa 6%, Europa 9</a:t>
            </a:r>
            <a:r>
              <a:rPr lang="ro-RO" sz="1600" dirty="0" smtClean="0">
                <a:solidFill>
                  <a:schemeClr val="tx2">
                    <a:lumMod val="60000"/>
                    <a:lumOff val="40000"/>
                  </a:schemeClr>
                </a:solidFill>
                <a:latin typeface="Comic Sans MS" pitchFamily="66" charset="0"/>
              </a:rPr>
              <a:t>%.</a:t>
            </a:r>
          </a:p>
          <a:p>
            <a:r>
              <a:rPr lang="ro-RO" sz="1600" dirty="0" smtClean="0">
                <a:solidFill>
                  <a:schemeClr val="tx2">
                    <a:lumMod val="60000"/>
                    <a:lumOff val="40000"/>
                  </a:schemeClr>
                </a:solidFill>
                <a:latin typeface="Comic Sans MS" pitchFamily="66" charset="0"/>
              </a:rPr>
              <a:t>Iar gazele </a:t>
            </a:r>
            <a:r>
              <a:rPr lang="ro-RO" sz="1600" dirty="0">
                <a:solidFill>
                  <a:schemeClr val="tx2">
                    <a:lumMod val="60000"/>
                    <a:lumOff val="40000"/>
                  </a:schemeClr>
                </a:solidFill>
                <a:latin typeface="Comic Sans MS" pitchFamily="66" charset="0"/>
              </a:rPr>
              <a:t>naturale asigura cam 20% din energia mondiala.Ele au ca principal constituent gazul metan. Rezervele mondiale de gaze naturale au cam aceleasi dimensiuni ca si rezervele de petrol, desi se masoara in unitati diferite. Cel mai mare producator mondial de gaz metan este Rusia (657 mild. metrii cubi anual), urmata de SUA (487 mild. metrii cubi anual), Canada (96 mild. metrii cubi anual), Olanda (80 mild. metrii cubi anual), Marea Britanie (45 mild. metrii cubi anual).</a:t>
            </a:r>
          </a:p>
          <a:p>
            <a:endParaRPr lang="ro-RO" dirty="0" smtClean="0"/>
          </a:p>
          <a:p>
            <a:endParaRPr lang="ro-RO" dirty="0" smtClean="0"/>
          </a:p>
          <a:p>
            <a:r>
              <a:rPr lang="ro-RO" dirty="0" smtClean="0"/>
              <a:t> </a:t>
            </a:r>
            <a:endParaRPr lang="ro-RO"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0" scaled="1"/>
          <a:tileRect/>
        </a:gradFill>
        <a:effectLst/>
      </p:bgPr>
    </p:bg>
    <p:spTree>
      <p:nvGrpSpPr>
        <p:cNvPr id="1" name=""/>
        <p:cNvGrpSpPr/>
        <p:nvPr/>
      </p:nvGrpSpPr>
      <p:grpSpPr>
        <a:xfrm>
          <a:off x="0" y="0"/>
          <a:ext cx="0" cy="0"/>
          <a:chOff x="0" y="0"/>
          <a:chExt cx="0" cy="0"/>
        </a:xfrm>
      </p:grpSpPr>
      <p:sp>
        <p:nvSpPr>
          <p:cNvPr id="2" name="TextBox 1"/>
          <p:cNvSpPr txBox="1"/>
          <p:nvPr/>
        </p:nvSpPr>
        <p:spPr>
          <a:xfrm>
            <a:off x="428596" y="357166"/>
            <a:ext cx="7929650" cy="6524863"/>
          </a:xfrm>
          <a:prstGeom prst="rect">
            <a:avLst/>
          </a:prstGeom>
          <a:noFill/>
        </p:spPr>
        <p:txBody>
          <a:bodyPr wrap="square" rtlCol="0">
            <a:spAutoFit/>
          </a:bodyPr>
          <a:lstStyle/>
          <a:p>
            <a:r>
              <a:rPr lang="ro-RO" sz="1600" u="sng" dirty="0" smtClean="0">
                <a:solidFill>
                  <a:schemeClr val="tx2">
                    <a:lumMod val="60000"/>
                    <a:lumOff val="40000"/>
                  </a:schemeClr>
                </a:solidFill>
                <a:latin typeface="Comic Sans MS" pitchFamily="66" charset="0"/>
              </a:rPr>
              <a:t>Reporter : Numai avem mult din emisiune insa as vrea sa va pun o intrebare care ne intereseaza pe toti :</a:t>
            </a:r>
            <a:r>
              <a:rPr lang="vi-VN" sz="1600" b="1" i="1" dirty="0">
                <a:solidFill>
                  <a:schemeClr val="tx2">
                    <a:lumMod val="60000"/>
                    <a:lumOff val="40000"/>
                  </a:schemeClr>
                </a:solidFill>
              </a:rPr>
              <a:t> Care este impactul utilizării </a:t>
            </a:r>
            <a:r>
              <a:rPr lang="ro-RO" sz="1600" b="1" i="1" dirty="0" smtClean="0">
                <a:solidFill>
                  <a:schemeClr val="tx2">
                    <a:lumMod val="60000"/>
                    <a:lumOff val="40000"/>
                  </a:schemeClr>
                </a:solidFill>
                <a:latin typeface="Comic Sans MS" pitchFamily="66" charset="0"/>
              </a:rPr>
              <a:t>energiei </a:t>
            </a:r>
            <a:r>
              <a:rPr lang="vi-VN" sz="1600" b="1" i="1" dirty="0" smtClean="0">
                <a:solidFill>
                  <a:schemeClr val="tx2">
                    <a:lumMod val="60000"/>
                    <a:lumOff val="40000"/>
                  </a:schemeClr>
                </a:solidFill>
              </a:rPr>
              <a:t>nucleare </a:t>
            </a:r>
            <a:r>
              <a:rPr lang="vi-VN" sz="1600" b="1" i="1" dirty="0">
                <a:solidFill>
                  <a:schemeClr val="tx2">
                    <a:lumMod val="60000"/>
                    <a:lumOff val="40000"/>
                  </a:schemeClr>
                </a:solidFill>
              </a:rPr>
              <a:t>asupra societăţii şi a naturii</a:t>
            </a:r>
            <a:r>
              <a:rPr lang="vi-VN" sz="1600" b="1" i="1" dirty="0" smtClean="0">
                <a:solidFill>
                  <a:schemeClr val="tx2">
                    <a:lumMod val="60000"/>
                    <a:lumOff val="40000"/>
                  </a:schemeClr>
                </a:solidFill>
              </a:rPr>
              <a:t>?</a:t>
            </a:r>
            <a:endParaRPr lang="ro-RO" sz="1600" b="1" i="1" dirty="0" smtClean="0">
              <a:solidFill>
                <a:schemeClr val="tx2">
                  <a:lumMod val="60000"/>
                  <a:lumOff val="40000"/>
                </a:schemeClr>
              </a:solidFill>
              <a:latin typeface="Comic Sans MS" pitchFamily="66" charset="0"/>
            </a:endParaRPr>
          </a:p>
          <a:p>
            <a:r>
              <a:rPr lang="ro-RO" sz="1600" b="1" i="1" u="sng" dirty="0" smtClean="0">
                <a:solidFill>
                  <a:schemeClr val="tx2">
                    <a:lumMod val="60000"/>
                    <a:lumOff val="40000"/>
                  </a:schemeClr>
                </a:solidFill>
                <a:latin typeface="Comic Sans MS" pitchFamily="66" charset="0"/>
              </a:rPr>
              <a:t>Dumitru Felician Lazaroiu :</a:t>
            </a:r>
            <a:r>
              <a:rPr lang="ro-RO" sz="1600" dirty="0">
                <a:solidFill>
                  <a:schemeClr val="tx2">
                    <a:lumMod val="60000"/>
                    <a:lumOff val="40000"/>
                  </a:schemeClr>
                </a:solidFill>
                <a:latin typeface="Comic Sans MS" pitchFamily="66" charset="0"/>
              </a:rPr>
              <a:t> Costurile energiei nucleare sunt enorme, desi aceasta nu se vede in pretul energiei electrice, pentru ca multe costuri sunt finantate de societate sub forma subventiilor guvernamentale. Daca industria nucleara ar trebui sa suporte singura costurile pentru dezafectare, managementul deseurilor, asigurarea riscurilor etc., atunci ar fi o sursa de energie foarte scumpa. In acest timp, pretul utilizarii energiilor regenerabile sunt in scadere. Daca ar trebui sa alegem unde sa ne investim banii, atunci guvernul si societatea ar trebui sa ofere mai multe mijloace pentru dezvoltarea energiei durabile si pentru reducerea cererii de energie.</a:t>
            </a:r>
          </a:p>
          <a:p>
            <a:r>
              <a:rPr lang="ro-RO" sz="1600" dirty="0">
                <a:solidFill>
                  <a:schemeClr val="tx2">
                    <a:lumMod val="60000"/>
                    <a:lumOff val="40000"/>
                  </a:schemeClr>
                </a:solidFill>
                <a:latin typeface="Comic Sans MS" pitchFamily="66" charset="0"/>
              </a:rPr>
              <a:t>Energia nucleara este un mod periculos si ineficient de a preveni schimbarile climatice. In afara de aceasta mai sunt si problemele deseurilor radioactive, riscurile de siguranta, de sanatate ale angajatilor, precum si cel de proliferare nucleara si al terorismului. Avem destule cunostinte tehnologice pentru a introduce energiile regenerabile la o scara larga si pentru a preveni consumul inutil de energie. Ceea ce ne lipseste este vointa politica de a investi in aceste metode de protectie climatica. Schimbarile climatice deja cauzeaza o multime de pagube financiare, sociale si ecologice. Nu ne putem permite sa le trecem cu vederea</a:t>
            </a:r>
            <a:r>
              <a:rPr lang="ro-RO" sz="1600" dirty="0" smtClean="0">
                <a:solidFill>
                  <a:schemeClr val="tx2">
                    <a:lumMod val="60000"/>
                    <a:lumOff val="40000"/>
                  </a:schemeClr>
                </a:solidFill>
                <a:latin typeface="Comic Sans MS" pitchFamily="66" charset="0"/>
              </a:rPr>
              <a:t>.</a:t>
            </a:r>
          </a:p>
          <a:p>
            <a:r>
              <a:rPr lang="ro-RO" sz="1600" u="sng" dirty="0" smtClean="0">
                <a:solidFill>
                  <a:schemeClr val="tx2">
                    <a:lumMod val="60000"/>
                    <a:lumOff val="40000"/>
                  </a:schemeClr>
                </a:solidFill>
                <a:latin typeface="Comic Sans MS" pitchFamily="66" charset="0"/>
              </a:rPr>
              <a:t>Reporter</a:t>
            </a:r>
            <a:r>
              <a:rPr lang="ro-RO" sz="1600" dirty="0" smtClean="0">
                <a:solidFill>
                  <a:schemeClr val="tx2">
                    <a:lumMod val="60000"/>
                    <a:lumOff val="40000"/>
                  </a:schemeClr>
                </a:solidFill>
                <a:latin typeface="Comic Sans MS" pitchFamily="66" charset="0"/>
              </a:rPr>
              <a:t> : Va multumim pentru informatiile spuse si va mai asteptam si intr-o alta emisiune. Stimati telespecatori , noi ne intalnim vinerea viitoare la aceasi ora . </a:t>
            </a:r>
          </a:p>
          <a:p>
            <a:r>
              <a:rPr lang="ro-RO" sz="1600" u="sng" dirty="0" smtClean="0">
                <a:solidFill>
                  <a:schemeClr val="tx2">
                    <a:lumMod val="60000"/>
                    <a:lumOff val="40000"/>
                  </a:schemeClr>
                </a:solidFill>
                <a:latin typeface="Comic Sans MS" pitchFamily="66" charset="0"/>
              </a:rPr>
              <a:t>Dumitru Felician Lazaroiu </a:t>
            </a:r>
            <a:r>
              <a:rPr lang="ro-RO" sz="1600" dirty="0" smtClean="0">
                <a:solidFill>
                  <a:schemeClr val="tx2">
                    <a:lumMod val="60000"/>
                    <a:lumOff val="40000"/>
                  </a:schemeClr>
                </a:solidFill>
                <a:latin typeface="Comic Sans MS" pitchFamily="66" charset="0"/>
              </a:rPr>
              <a:t>: Va multumesc si eu pentru invitatie si va doresc o seara placuta in continuare .</a:t>
            </a:r>
            <a:endParaRPr lang="ro-RO" sz="1600" dirty="0">
              <a:solidFill>
                <a:schemeClr val="tx2">
                  <a:lumMod val="60000"/>
                  <a:lumOff val="40000"/>
                </a:schemeClr>
              </a:solidFill>
              <a:latin typeface="Comic Sans MS" pitchFamily="66" charset="0"/>
            </a:endParaRPr>
          </a:p>
          <a:p>
            <a:endParaRPr lang="ro-RO" u="sng"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8100000" scaled="1"/>
          <a:tileRect/>
        </a:gradFill>
        <a:effectLst/>
      </p:bgPr>
    </p:bg>
    <p:spTree>
      <p:nvGrpSpPr>
        <p:cNvPr id="1" name=""/>
        <p:cNvGrpSpPr/>
        <p:nvPr/>
      </p:nvGrpSpPr>
      <p:grpSpPr>
        <a:xfrm>
          <a:off x="0" y="0"/>
          <a:ext cx="0" cy="0"/>
          <a:chOff x="0" y="0"/>
          <a:chExt cx="0" cy="0"/>
        </a:xfrm>
      </p:grpSpPr>
      <p:pic>
        <p:nvPicPr>
          <p:cNvPr id="2" name="Picture 1" descr="continut_clip_image002_0000.jpg"/>
          <p:cNvPicPr>
            <a:picLocks noChangeAspect="1"/>
          </p:cNvPicPr>
          <p:nvPr/>
        </p:nvPicPr>
        <p:blipFill>
          <a:blip r:embed="rId2"/>
          <a:stretch>
            <a:fillRect/>
          </a:stretch>
        </p:blipFill>
        <p:spPr>
          <a:xfrm>
            <a:off x="214282" y="214290"/>
            <a:ext cx="4114800" cy="2733675"/>
          </a:xfrm>
          <a:prstGeom prst="rect">
            <a:avLst/>
          </a:prstGeom>
        </p:spPr>
      </p:pic>
      <p:pic>
        <p:nvPicPr>
          <p:cNvPr id="4" name="Picture 3" descr="gaze naturale.jpg"/>
          <p:cNvPicPr>
            <a:picLocks noChangeAspect="1"/>
          </p:cNvPicPr>
          <p:nvPr/>
        </p:nvPicPr>
        <p:blipFill>
          <a:blip r:embed="rId3"/>
          <a:stretch>
            <a:fillRect/>
          </a:stretch>
        </p:blipFill>
        <p:spPr>
          <a:xfrm>
            <a:off x="4000496" y="357166"/>
            <a:ext cx="3794412" cy="3857652"/>
          </a:xfrm>
          <a:prstGeom prst="rect">
            <a:avLst/>
          </a:prstGeom>
        </p:spPr>
      </p:pic>
      <p:pic>
        <p:nvPicPr>
          <p:cNvPr id="3" name="Picture 2" descr="tren_carbune.jpg"/>
          <p:cNvPicPr>
            <a:picLocks noChangeAspect="1"/>
          </p:cNvPicPr>
          <p:nvPr/>
        </p:nvPicPr>
        <p:blipFill>
          <a:blip r:embed="rId4"/>
          <a:stretch>
            <a:fillRect/>
          </a:stretch>
        </p:blipFill>
        <p:spPr>
          <a:xfrm>
            <a:off x="4286248" y="3286124"/>
            <a:ext cx="3810000" cy="3403600"/>
          </a:xfrm>
          <a:prstGeom prst="rect">
            <a:avLst/>
          </a:prstGeom>
        </p:spPr>
      </p:pic>
      <p:pic>
        <p:nvPicPr>
          <p:cNvPr id="5" name="Picture 4" descr="nuke2.jpg"/>
          <p:cNvPicPr>
            <a:picLocks noChangeAspect="1"/>
          </p:cNvPicPr>
          <p:nvPr/>
        </p:nvPicPr>
        <p:blipFill>
          <a:blip r:embed="rId5"/>
          <a:stretch>
            <a:fillRect/>
          </a:stretch>
        </p:blipFill>
        <p:spPr>
          <a:xfrm>
            <a:off x="1000100" y="3000372"/>
            <a:ext cx="2643206" cy="3548087"/>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142</TotalTime>
  <Words>885</Words>
  <Application>Microsoft Office PowerPoint</Application>
  <PresentationFormat>On-screen Show (4:3)</PresentationFormat>
  <Paragraphs>31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Cauzele și efectele crizei energetice</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Laura</dc:creator>
  <cp:lastModifiedBy>Laura</cp:lastModifiedBy>
  <cp:revision>22</cp:revision>
  <dcterms:created xsi:type="dcterms:W3CDTF">2011-10-13T16:08:11Z</dcterms:created>
  <dcterms:modified xsi:type="dcterms:W3CDTF">2011-10-13T18:31:00Z</dcterms:modified>
</cp:coreProperties>
</file>